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modifyVerifier cryptProviderType="rsaFull" cryptAlgorithmClass="hash" cryptAlgorithmType="typeAny" cryptAlgorithmSid="4" spinCount="100000" saltData="xa1vm7R2Os7LWb6diNV/mQ==" hashData="wV0dWm6o4EsVSDb8aOAzzIX9+sM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64812" autoAdjust="0"/>
  </p:normalViewPr>
  <p:slideViewPr>
    <p:cSldViewPr snapToGrid="0" snapToObjects="1">
      <p:cViewPr>
        <p:scale>
          <a:sx n="90" d="100"/>
          <a:sy n="90" d="100"/>
        </p:scale>
        <p:origin x="-1744" y="-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665611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+mj-lt"/>
        <a:ea typeface="+mj-ea"/>
        <a:cs typeface="+mj-cs"/>
        <a:sym typeface="Lucida Grande"/>
      </a:defRPr>
    </a:lvl1pPr>
    <a:lvl2pPr indent="228600" defTabSz="457200" latinLnBrk="0">
      <a:defRPr sz="2200">
        <a:latin typeface="+mj-lt"/>
        <a:ea typeface="+mj-ea"/>
        <a:cs typeface="+mj-cs"/>
        <a:sym typeface="Lucida Grande"/>
      </a:defRPr>
    </a:lvl2pPr>
    <a:lvl3pPr indent="457200" defTabSz="457200" latinLnBrk="0">
      <a:defRPr sz="2200">
        <a:latin typeface="+mj-lt"/>
        <a:ea typeface="+mj-ea"/>
        <a:cs typeface="+mj-cs"/>
        <a:sym typeface="Lucida Grande"/>
      </a:defRPr>
    </a:lvl3pPr>
    <a:lvl4pPr indent="685800" defTabSz="457200" latinLnBrk="0">
      <a:defRPr sz="2200">
        <a:latin typeface="+mj-lt"/>
        <a:ea typeface="+mj-ea"/>
        <a:cs typeface="+mj-cs"/>
        <a:sym typeface="Lucida Grande"/>
      </a:defRPr>
    </a:lvl4pPr>
    <a:lvl5pPr indent="914400" defTabSz="457200" latinLnBrk="0">
      <a:defRPr sz="2200">
        <a:latin typeface="+mj-lt"/>
        <a:ea typeface="+mj-ea"/>
        <a:cs typeface="+mj-cs"/>
        <a:sym typeface="Lucida Grande"/>
      </a:defRPr>
    </a:lvl5pPr>
    <a:lvl6pPr indent="1143000" defTabSz="457200" latinLnBrk="0">
      <a:defRPr sz="2200">
        <a:latin typeface="+mj-lt"/>
        <a:ea typeface="+mj-ea"/>
        <a:cs typeface="+mj-cs"/>
        <a:sym typeface="Lucida Grande"/>
      </a:defRPr>
    </a:lvl6pPr>
    <a:lvl7pPr indent="1371600" defTabSz="457200" latinLnBrk="0">
      <a:defRPr sz="2200">
        <a:latin typeface="+mj-lt"/>
        <a:ea typeface="+mj-ea"/>
        <a:cs typeface="+mj-cs"/>
        <a:sym typeface="Lucida Grande"/>
      </a:defRPr>
    </a:lvl7pPr>
    <a:lvl8pPr indent="1600200" defTabSz="457200" latinLnBrk="0">
      <a:defRPr sz="2200">
        <a:latin typeface="+mj-lt"/>
        <a:ea typeface="+mj-ea"/>
        <a:cs typeface="+mj-cs"/>
        <a:sym typeface="Lucida Grande"/>
      </a:defRPr>
    </a:lvl8pPr>
    <a:lvl9pPr indent="1828800" defTabSz="457200" latinLnBrk="0">
      <a:defRPr sz="2200">
        <a:latin typeface="+mj-lt"/>
        <a:ea typeface="+mj-ea"/>
        <a:cs typeface="+mj-cs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" name="Shape 2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400"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300"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900" b="1" u="sng"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900" b="1"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900" b="1"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100" b="1"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algn="just">
              <a:defRPr sz="900"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0" name="Shape 6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algn="just">
              <a:defRPr sz="1000">
                <a:latin typeface="Candara"/>
                <a:ea typeface="Candara"/>
                <a:cs typeface="Candara"/>
                <a:sym typeface="Candara"/>
              </a:defRPr>
            </a:pPr>
            <a:endParaRPr i="1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5" name="Shape 6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000">
                <a:solidFill>
                  <a:srgbClr val="FF2600"/>
                </a:solidFill>
              </a:defRPr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algn="just">
              <a:defRPr sz="1100"/>
            </a:pPr>
            <a:endParaRPr b="1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0297" y="326766"/>
            <a:ext cx="4681112" cy="63889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1370012" y="769937"/>
            <a:ext cx="7315201" cy="1668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r>
              <a:t>Tekst tytułowy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103812" y="2438400"/>
            <a:ext cx="35814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8436471" y="6053614"/>
            <a:ext cx="393062" cy="3327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b">
            <a:spAutoFit/>
          </a:bodyPr>
          <a:lstStyle>
            <a:lvl1pPr algn="r">
              <a:defRPr sz="16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‹nr›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xmlns:p14="http://schemas.microsoft.com/office/powerpoint/2010/main" spd="med"/>
  <p:txStyles>
    <p:titleStyle>
      <a:lvl1pPr marL="0" marR="0" indent="0" algn="just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1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just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1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just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1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just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1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just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1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just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1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just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1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just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1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just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1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6666"/>
        </a:buClr>
        <a:buSzPct val="70000"/>
        <a:buFont typeface="Wingdings"/>
        <a:buChar char="○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1pPr>
      <a:lvl2pPr marL="788669" marR="0" indent="-33146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6666"/>
        </a:buClr>
        <a:buSzPct val="70000"/>
        <a:buFont typeface="Wingdings"/>
        <a:buChar char="○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2pPr>
      <a:lvl3pPr marL="1215734" marR="0" indent="-301334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6666"/>
        </a:buClr>
        <a:buSzPct val="65000"/>
        <a:buFont typeface="Wingdings"/>
        <a:buChar char="○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3pPr>
      <a:lvl4pPr marL="1720513" marR="0" indent="-34891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6666"/>
        </a:buClr>
        <a:buSzPct val="70000"/>
        <a:buFont typeface="Wingdings"/>
        <a:buChar char="○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4pPr>
      <a:lvl5pPr marL="2197100" marR="0" indent="-3683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6666"/>
        </a:buClr>
        <a:buSzPct val="60000"/>
        <a:buFont typeface="Wingdings"/>
        <a:buChar char="○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5pPr>
      <a:lvl6pPr marL="2654300" marR="0" indent="-3683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6666"/>
        </a:buClr>
        <a:buSzPct val="60000"/>
        <a:buFont typeface="Wingdings"/>
        <a:buChar char="○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6pPr>
      <a:lvl7pPr marL="3111500" marR="0" indent="-3683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6666"/>
        </a:buClr>
        <a:buSzPct val="60000"/>
        <a:buFont typeface="Wingdings"/>
        <a:buChar char="○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7pPr>
      <a:lvl8pPr marL="3568700" marR="0" indent="-3683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6666"/>
        </a:buClr>
        <a:buSzPct val="60000"/>
        <a:buFont typeface="Wingdings"/>
        <a:buChar char="○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8pPr>
      <a:lvl9pPr marL="4025900" marR="0" indent="-3683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6666"/>
        </a:buClr>
        <a:buSzPct val="60000"/>
        <a:buFont typeface="Wingdings"/>
        <a:buChar char="○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FFFFF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sldNum" sz="quarter" idx="4294967295"/>
          </p:nvPr>
        </p:nvSpPr>
        <p:spPr>
          <a:xfrm>
            <a:off x="8617046" y="6104411"/>
            <a:ext cx="212484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22" name="Shape 22"/>
          <p:cNvSpPr/>
          <p:nvPr/>
        </p:nvSpPr>
        <p:spPr>
          <a:xfrm>
            <a:off x="5082240" y="5811956"/>
            <a:ext cx="3214012" cy="37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>
                <a:solidFill>
                  <a:srgbClr val="0433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dr Aleksander Marekwia</a:t>
            </a:r>
          </a:p>
        </p:txBody>
      </p:sp>
      <p:sp>
        <p:nvSpPr>
          <p:cNvPr id="23" name="Shape 23"/>
          <p:cNvSpPr/>
          <p:nvPr/>
        </p:nvSpPr>
        <p:spPr>
          <a:xfrm>
            <a:off x="662258" y="2263774"/>
            <a:ext cx="8263537" cy="1212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lnSpc>
                <a:spcPct val="150000"/>
              </a:lnSpc>
              <a:defRPr sz="2900" b="1">
                <a:latin typeface="Verdana"/>
                <a:ea typeface="Verdana"/>
                <a:cs typeface="Verdana"/>
                <a:sym typeface="Verdana"/>
              </a:defRPr>
            </a:pPr>
            <a:r>
              <a:t>Ustawa „antysmogowa”</a:t>
            </a:r>
          </a:p>
          <a:p>
            <a:pPr algn="ctr">
              <a:lnSpc>
                <a:spcPct val="150000"/>
              </a:lnSpc>
              <a:defRPr sz="2900" b="1">
                <a:latin typeface="Verdana"/>
                <a:ea typeface="Verdana"/>
                <a:cs typeface="Verdana"/>
                <a:sym typeface="Verdana"/>
              </a:defRPr>
            </a:pPr>
            <a:r>
              <a:t>wątpliwości i pytania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1" animBg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3495597" y="3161032"/>
            <a:ext cx="2152806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9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Konkluzja</a:t>
            </a:r>
          </a:p>
        </p:txBody>
      </p:sp>
      <p:sp>
        <p:nvSpPr>
          <p:cNvPr id="73" name="Shape 73"/>
          <p:cNvSpPr/>
          <p:nvPr/>
        </p:nvSpPr>
        <p:spPr>
          <a:xfrm>
            <a:off x="5082240" y="5811956"/>
            <a:ext cx="3214012" cy="37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>
                <a:solidFill>
                  <a:srgbClr val="0433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dr Aleksander Marekwia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dissolve/>
      </p:transition>
    </mc:Choice>
    <mc:Fallback xmlns="">
      <p:transition spd="fast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1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FFFFF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sldNum" sz="quarter" idx="4294967295"/>
          </p:nvPr>
        </p:nvSpPr>
        <p:spPr>
          <a:xfrm>
            <a:off x="8617046" y="6104411"/>
            <a:ext cx="212484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28" name="Shape 28"/>
          <p:cNvSpPr/>
          <p:nvPr/>
        </p:nvSpPr>
        <p:spPr>
          <a:xfrm>
            <a:off x="2201379" y="2803923"/>
            <a:ext cx="4741242" cy="54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150000"/>
              </a:lnSpc>
              <a:defRPr sz="29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konieczne zmiany 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dissolve/>
      </p:transition>
    </mc:Choice>
    <mc:Fallback xmlns="">
      <p:transition spd="fast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1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1218234" y="3129531"/>
            <a:ext cx="7219906" cy="288926"/>
          </a:xfrm>
          <a:prstGeom prst="rect">
            <a:avLst/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5212842"/>
          </a:gradFill>
          <a:ln>
            <a:solidFill>
              <a:srgbClr val="000000"/>
            </a:solidFill>
          </a:ln>
          <a:effectLst>
            <a:outerShdw blurRad="38100" dist="19999" dir="5400000" rotWithShape="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dopuszczalne poziomy substancji w powietrzu</a:t>
            </a:r>
          </a:p>
        </p:txBody>
      </p:sp>
      <p:sp>
        <p:nvSpPr>
          <p:cNvPr id="33" name="Shape 33"/>
          <p:cNvSpPr/>
          <p:nvPr/>
        </p:nvSpPr>
        <p:spPr>
          <a:xfrm>
            <a:off x="1218234" y="3896633"/>
            <a:ext cx="7219906" cy="288926"/>
          </a:xfrm>
          <a:prstGeom prst="rect">
            <a:avLst/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5212842"/>
          </a:gradFill>
          <a:ln>
            <a:solidFill>
              <a:srgbClr val="000000"/>
            </a:solidFill>
          </a:ln>
          <a:effectLst>
            <a:outerShdw blurRad="38100" dist="19999" dir="5400000" rotWithShape="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podział kraju na obszary</a:t>
            </a:r>
          </a:p>
        </p:txBody>
      </p:sp>
      <p:sp>
        <p:nvSpPr>
          <p:cNvPr id="34" name="Shape 34"/>
          <p:cNvSpPr/>
          <p:nvPr/>
        </p:nvSpPr>
        <p:spPr>
          <a:xfrm>
            <a:off x="1218234" y="4696831"/>
            <a:ext cx="7219906" cy="288926"/>
          </a:xfrm>
          <a:prstGeom prst="rect">
            <a:avLst/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5212842"/>
          </a:gradFill>
          <a:ln>
            <a:solidFill>
              <a:srgbClr val="000000"/>
            </a:solidFill>
          </a:ln>
          <a:effectLst>
            <a:outerShdw blurRad="38100" dist="19999" dir="5400000" rotWithShape="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programy ochrony powietrza</a:t>
            </a:r>
          </a:p>
        </p:txBody>
      </p:sp>
      <p:sp>
        <p:nvSpPr>
          <p:cNvPr id="35" name="Shape 35"/>
          <p:cNvSpPr/>
          <p:nvPr/>
        </p:nvSpPr>
        <p:spPr>
          <a:xfrm>
            <a:off x="1218234" y="5430837"/>
            <a:ext cx="7219906" cy="288926"/>
          </a:xfrm>
          <a:prstGeom prst="rect">
            <a:avLst/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5212842"/>
          </a:gradFill>
          <a:ln>
            <a:solidFill>
              <a:srgbClr val="000000"/>
            </a:solidFill>
          </a:ln>
          <a:effectLst>
            <a:outerShdw blurRad="38100" dist="19999" dir="5400000" rotWithShape="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b="1">
                <a:solidFill>
                  <a:srgbClr val="FF26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uchwały antysmogowe</a:t>
            </a:r>
          </a:p>
        </p:txBody>
      </p:sp>
      <p:sp>
        <p:nvSpPr>
          <p:cNvPr id="36" name="Shape 36"/>
          <p:cNvSpPr/>
          <p:nvPr/>
        </p:nvSpPr>
        <p:spPr>
          <a:xfrm>
            <a:off x="1944417" y="1449616"/>
            <a:ext cx="5767538" cy="1206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defRPr sz="2400" b="1">
                <a:latin typeface="Verdana"/>
                <a:ea typeface="Verdana"/>
                <a:cs typeface="Verdana"/>
                <a:sym typeface="Verdana"/>
              </a:defRPr>
            </a:pPr>
            <a:r>
              <a:t>Instrumenty ochrony powietrza </a:t>
            </a:r>
          </a:p>
          <a:p>
            <a:pPr algn="ctr">
              <a:defRPr sz="2400" b="1">
                <a:latin typeface="Verdana"/>
                <a:ea typeface="Verdana"/>
                <a:cs typeface="Verdana"/>
                <a:sym typeface="Verdana"/>
              </a:defRPr>
            </a:pPr>
            <a:r>
              <a:t>na gruncie ustawy </a:t>
            </a:r>
            <a:br/>
            <a:r>
              <a:t>Prawo ochrony środowiska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dissolve/>
      </p:transition>
    </mc:Choice>
    <mc:Fallback xmlns="">
      <p:transition spd="fast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2" animBg="1" advAuto="0"/>
      <p:bldP spid="33" grpId="3" animBg="1" advAuto="0"/>
      <p:bldP spid="34" grpId="4" animBg="1" advAuto="0"/>
      <p:bldP spid="35" grpId="5" animBg="1" advAuto="0"/>
      <p:bldP spid="36" grpId="1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1653577" y="2816277"/>
            <a:ext cx="6209848" cy="624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 defTabSz="457200">
              <a:defRPr sz="1700" b="1">
                <a:latin typeface="Tahoma"/>
                <a:ea typeface="Tahoma"/>
                <a:cs typeface="Tahoma"/>
                <a:sym typeface="Tahoma"/>
              </a:defRPr>
            </a:pPr>
            <a:r>
              <a:t>doprecyzowanie możliwości określenia dopuszczalnych </a:t>
            </a:r>
          </a:p>
          <a:p>
            <a:pPr algn="ctr" defTabSz="457200">
              <a:defRPr sz="1700" b="1">
                <a:latin typeface="Tahoma"/>
                <a:ea typeface="Tahoma"/>
                <a:cs typeface="Tahoma"/>
                <a:sym typeface="Tahoma"/>
              </a:defRPr>
            </a:pPr>
            <a:r>
              <a:t>rodajów i paliw dopuszczonych do stosowania</a:t>
            </a:r>
          </a:p>
        </p:txBody>
      </p:sp>
      <p:sp>
        <p:nvSpPr>
          <p:cNvPr id="41" name="Shape 41"/>
          <p:cNvSpPr/>
          <p:nvPr/>
        </p:nvSpPr>
        <p:spPr>
          <a:xfrm>
            <a:off x="2539726" y="1549400"/>
            <a:ext cx="4416675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Ustawa „antysmogowa”</a:t>
            </a:r>
          </a:p>
        </p:txBody>
      </p:sp>
      <p:sp>
        <p:nvSpPr>
          <p:cNvPr id="42" name="Shape 42"/>
          <p:cNvSpPr/>
          <p:nvPr/>
        </p:nvSpPr>
        <p:spPr>
          <a:xfrm>
            <a:off x="1563419" y="3763367"/>
            <a:ext cx="6369287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 defTabSz="457200">
              <a:defRPr sz="1700" b="1">
                <a:latin typeface="Tahoma"/>
                <a:ea typeface="Tahoma"/>
                <a:cs typeface="Tahoma"/>
                <a:sym typeface="Tahoma"/>
              </a:defRPr>
            </a:pPr>
            <a:r>
              <a:t>szczegółowe określenie elementów </a:t>
            </a:r>
          </a:p>
          <a:p>
            <a:pPr algn="ctr" defTabSz="457200">
              <a:defRPr sz="1700" b="1">
                <a:latin typeface="Tahoma"/>
                <a:ea typeface="Tahoma"/>
                <a:cs typeface="Tahoma"/>
                <a:sym typeface="Tahoma"/>
              </a:defRPr>
            </a:pPr>
            <a:r>
              <a:t>obligatoryjnych i fakultatywnych uchwał antysmogowych</a:t>
            </a:r>
          </a:p>
        </p:txBody>
      </p:sp>
      <p:sp>
        <p:nvSpPr>
          <p:cNvPr id="43" name="Shape 43"/>
          <p:cNvSpPr/>
          <p:nvPr/>
        </p:nvSpPr>
        <p:spPr>
          <a:xfrm>
            <a:off x="2025726" y="4900779"/>
            <a:ext cx="5092546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 defTabSz="457200">
              <a:defRPr sz="1700" b="1">
                <a:latin typeface="Tahoma"/>
                <a:ea typeface="Tahoma"/>
                <a:cs typeface="Tahoma"/>
                <a:sym typeface="Tahoma"/>
              </a:defRPr>
            </a:pPr>
            <a:r>
              <a:t> zwiększenie zakresu potencjalnej ingerencji </a:t>
            </a:r>
          </a:p>
          <a:p>
            <a:pPr algn="ctr" defTabSz="457200">
              <a:defRPr sz="1700" b="1">
                <a:solidFill>
                  <a:srgbClr val="FF26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w prawa i wolności jednostki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dissolve/>
      </p:transition>
    </mc:Choice>
    <mc:Fallback xmlns="">
      <p:transition spd="fast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2" animBg="1" advAuto="0"/>
      <p:bldP spid="41" grpId="1" animBg="1" advAuto="0"/>
      <p:bldP spid="42" grpId="3" animBg="1" advAuto="0"/>
      <p:bldP spid="43" grpId="4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2250578" y="3009899"/>
            <a:ext cx="4642844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defRPr sz="2400" b="1">
                <a:latin typeface="Verdana"/>
                <a:ea typeface="Verdana"/>
                <a:cs typeface="Verdana"/>
                <a:sym typeface="Verdana"/>
              </a:defRPr>
            </a:pPr>
            <a:r>
              <a:t>Powody i potrzeby </a:t>
            </a:r>
          </a:p>
          <a:p>
            <a:pPr algn="ctr">
              <a:defRPr sz="2400" b="1">
                <a:latin typeface="Verdana"/>
                <a:ea typeface="Verdana"/>
                <a:cs typeface="Verdana"/>
                <a:sym typeface="Verdana"/>
              </a:defRPr>
            </a:pPr>
            <a:r>
              <a:t>wprowadzenia nowelizacji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dissolve/>
      </p:transition>
    </mc:Choice>
    <mc:Fallback xmlns="">
      <p:transition spd="fast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1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2338685" y="3194049"/>
            <a:ext cx="4466630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Pytania i wątpliwości … 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dissolve/>
      </p:transition>
    </mc:Choice>
    <mc:Fallback xmlns="">
      <p:transition spd="fast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1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 idx="4294967295"/>
          </p:nvPr>
        </p:nvSpPr>
        <p:spPr>
          <a:xfrm>
            <a:off x="2005830" y="1271905"/>
            <a:ext cx="5132340" cy="1421213"/>
          </a:xfrm>
          <a:prstGeom prst="rect">
            <a:avLst/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6200000"/>
          </a:gradFill>
          <a:ln w="9525">
            <a:solidFill>
              <a:srgbClr val="000000"/>
            </a:solidFill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rmAutofit/>
          </a:bodyPr>
          <a:lstStyle>
            <a:lvl1pPr algn="ctr">
              <a:defRPr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Nadmierna ingerencja ?</a:t>
            </a:r>
          </a:p>
        </p:txBody>
      </p:sp>
      <p:sp>
        <p:nvSpPr>
          <p:cNvPr id="56" name="Shape 56"/>
          <p:cNvSpPr/>
          <p:nvPr/>
        </p:nvSpPr>
        <p:spPr>
          <a:xfrm>
            <a:off x="2652452" y="3571184"/>
            <a:ext cx="3839096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20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zasada proporcjonalności</a:t>
            </a:r>
          </a:p>
        </p:txBody>
      </p:sp>
      <p:sp>
        <p:nvSpPr>
          <p:cNvPr id="57" name="Shape 57"/>
          <p:cNvSpPr/>
          <p:nvPr/>
        </p:nvSpPr>
        <p:spPr>
          <a:xfrm>
            <a:off x="1784796" y="4385201"/>
            <a:ext cx="5574408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20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zasada sprawiedliwości społecznej </a:t>
            </a:r>
          </a:p>
        </p:txBody>
      </p:sp>
      <p:sp>
        <p:nvSpPr>
          <p:cNvPr id="58" name="Shape 58"/>
          <p:cNvSpPr/>
          <p:nvPr/>
        </p:nvSpPr>
        <p:spPr>
          <a:xfrm>
            <a:off x="2338920" y="5155689"/>
            <a:ext cx="4466160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20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zasada równości wobec prawa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dissolve/>
      </p:transition>
    </mc:Choice>
    <mc:Fallback xmlns="">
      <p:transition spd="fast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1" animBg="1" advAuto="0"/>
      <p:bldP spid="56" grpId="2" animBg="1" advAuto="0"/>
      <p:bldP spid="57" grpId="3" animBg="1" advAuto="0"/>
      <p:bldP spid="58" grpId="4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1783526" y="1602274"/>
            <a:ext cx="5576948" cy="168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 defTabSz="896111">
              <a:defRPr sz="2100" b="1">
                <a:latin typeface="Verdana"/>
                <a:ea typeface="Verdana"/>
                <a:cs typeface="Verdana"/>
                <a:sym typeface="Verdana"/>
              </a:defRPr>
            </a:pPr>
            <a:r>
              <a:t>naruszenie Ustawy o swobodzie działalności gospodarczej (art. 6 s.d.g.) oraz </a:t>
            </a:r>
          </a:p>
          <a:p>
            <a:pPr algn="ctr" defTabSz="896111">
              <a:defRPr sz="2100" b="1">
                <a:latin typeface="Verdana"/>
                <a:ea typeface="Verdana"/>
                <a:cs typeface="Verdana"/>
                <a:sym typeface="Verdana"/>
              </a:defRPr>
            </a:pPr>
            <a:r>
              <a:t>zasady niedozwolonej pomocy publicznej (art. 107 TFUE) </a:t>
            </a:r>
          </a:p>
        </p:txBody>
      </p:sp>
      <p:sp>
        <p:nvSpPr>
          <p:cNvPr id="63" name="Shape 63"/>
          <p:cNvSpPr/>
          <p:nvPr/>
        </p:nvSpPr>
        <p:spPr>
          <a:xfrm>
            <a:off x="1470263" y="4090899"/>
            <a:ext cx="6203474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defRPr sz="2100" b="1">
                <a:latin typeface="Verdana"/>
                <a:ea typeface="Verdana"/>
                <a:cs typeface="Verdana"/>
                <a:sym typeface="Verdana"/>
              </a:defRPr>
            </a:pPr>
            <a:r>
              <a:t>przekroczenie dopuszczalnej ingerencji </a:t>
            </a:r>
          </a:p>
          <a:p>
            <a:pPr algn="ctr">
              <a:defRPr sz="2100" b="1">
                <a:latin typeface="Verdana"/>
                <a:ea typeface="Verdana"/>
                <a:cs typeface="Verdana"/>
                <a:sym typeface="Verdana"/>
              </a:defRPr>
            </a:pPr>
            <a:r>
              <a:t>w prawo własności</a:t>
            </a:r>
            <a:br/>
            <a:r>
              <a:t>art. 64 ust. 1. Konstytucji RP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dissolve/>
      </p:transition>
    </mc:Choice>
    <mc:Fallback xmlns="">
      <p:transition spd="fast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2146175" y="1580055"/>
            <a:ext cx="4851650" cy="854672"/>
          </a:xfrm>
          <a:prstGeom prst="rect">
            <a:avLst/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>
            <a:lvl1pPr algn="ctr" defTabSz="740663">
              <a:defRPr sz="1944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Czy ktoś skorzystał z kompetencji do wydania uchwały ?</a:t>
            </a:r>
          </a:p>
        </p:txBody>
      </p:sp>
      <p:sp>
        <p:nvSpPr>
          <p:cNvPr id="68" name="Shape 68"/>
          <p:cNvSpPr/>
          <p:nvPr/>
        </p:nvSpPr>
        <p:spPr>
          <a:xfrm>
            <a:off x="1175518" y="3257549"/>
            <a:ext cx="6792963" cy="1206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defRPr sz="2400" b="1">
                <a:latin typeface="Verdana"/>
                <a:ea typeface="Verdana"/>
                <a:cs typeface="Verdana"/>
                <a:sym typeface="Verdana"/>
              </a:defRPr>
            </a:pPr>
            <a:r>
              <a:t>Uchwała Nr XVIII/243/16 </a:t>
            </a:r>
          </a:p>
          <a:p>
            <a:pPr algn="ctr">
              <a:defRPr sz="2400" b="1">
                <a:latin typeface="Verdana"/>
                <a:ea typeface="Verdana"/>
                <a:cs typeface="Verdana"/>
                <a:sym typeface="Verdana"/>
              </a:defRPr>
            </a:pPr>
            <a:r>
              <a:t>Sejmiku Województwa Małopolskiego </a:t>
            </a:r>
          </a:p>
          <a:p>
            <a:pPr algn="ctr">
              <a:defRPr sz="2400" b="1">
                <a:latin typeface="Verdana"/>
                <a:ea typeface="Verdana"/>
                <a:cs typeface="Verdana"/>
                <a:sym typeface="Verdana"/>
              </a:defRPr>
            </a:pPr>
            <a:r>
              <a:t>z dnia 15 stycznia 2016 r.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1" animBg="1" advAuto="0"/>
      <p:bldP spid="68" grpId="2" animBg="1" advAuto="0"/>
    </p:bld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Lucida Grande"/>
        <a:ea typeface="Lucida Grande"/>
        <a:cs typeface="Lucida Grand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Lucida Grande"/>
        <a:ea typeface="Lucida Grande"/>
        <a:cs typeface="Lucida Grand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149</Words>
  <Application>Microsoft Macintosh PowerPoint</Application>
  <PresentationFormat>Pokaz na ekranie (4:3)</PresentationFormat>
  <Paragraphs>36</Paragraphs>
  <Slides>10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White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Nadmierna ingerencja ?</vt:lpstr>
      <vt:lpstr>Prezentacja programu PowerPoint</vt:lpstr>
      <vt:lpstr>Prezentacja programu PowerPoint</vt:lpstr>
      <vt:lpstr>Prezentacja programu PowerPoint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subject/>
  <dc:creator/>
  <cp:keywords/>
  <dc:description/>
  <cp:lastModifiedBy>Aleksander Marekwia</cp:lastModifiedBy>
  <cp:revision>6</cp:revision>
  <dcterms:modified xsi:type="dcterms:W3CDTF">2016-05-04T10:05:46Z</dcterms:modified>
  <cp:category/>
</cp:coreProperties>
</file>